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296" r:id="rId2"/>
    <p:sldId id="297" r:id="rId3"/>
    <p:sldId id="312" r:id="rId4"/>
    <p:sldId id="299" r:id="rId5"/>
    <p:sldId id="298" r:id="rId6"/>
    <p:sldId id="295" r:id="rId7"/>
    <p:sldId id="300" r:id="rId8"/>
    <p:sldId id="301" r:id="rId9"/>
    <p:sldId id="302" r:id="rId10"/>
    <p:sldId id="303" r:id="rId11"/>
    <p:sldId id="305" r:id="rId12"/>
    <p:sldId id="311" r:id="rId13"/>
    <p:sldId id="281" r:id="rId14"/>
    <p:sldId id="282" r:id="rId15"/>
    <p:sldId id="310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29.2</c:v>
                </c:pt>
                <c:pt idx="1">
                  <c:v>18.100000000000001</c:v>
                </c:pt>
                <c:pt idx="2">
                  <c:v>28.5</c:v>
                </c:pt>
                <c:pt idx="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52.1</c:v>
                </c:pt>
                <c:pt idx="1">
                  <c:v>28.4</c:v>
                </c:pt>
                <c:pt idx="2">
                  <c:v>40.200000000000003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2.7</c:v>
                </c:pt>
                <c:pt idx="1">
                  <c:v>3</c:v>
                </c:pt>
                <c:pt idx="2">
                  <c:v>2.2999999999999998</c:v>
                </c:pt>
                <c:pt idx="3">
                  <c:v>1.2</c:v>
                </c:pt>
              </c:numCache>
            </c:numRef>
          </c:val>
        </c:ser>
        <c:shape val="cylinder"/>
        <c:axId val="67992576"/>
        <c:axId val="68002560"/>
        <c:axId val="0"/>
      </c:bar3DChart>
      <c:catAx>
        <c:axId val="6799257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8002560"/>
        <c:crosses val="autoZero"/>
        <c:auto val="1"/>
        <c:lblAlgn val="ctr"/>
        <c:lblOffset val="100"/>
      </c:catAx>
      <c:valAx>
        <c:axId val="68002560"/>
        <c:scaling>
          <c:orientation val="minMax"/>
        </c:scaling>
        <c:axPos val="l"/>
        <c:numFmt formatCode="General" sourceLinked="1"/>
        <c:tickLblPos val="nextTo"/>
        <c:crossAx val="67992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15.2</c:v>
                </c:pt>
                <c:pt idx="2">
                  <c:v>22.5</c:v>
                </c:pt>
                <c:pt idx="3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32.200000000000003</c:v>
                </c:pt>
                <c:pt idx="1">
                  <c:v>21.8</c:v>
                </c:pt>
                <c:pt idx="2">
                  <c:v>27.8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Dental</c:v>
                </c:pt>
                <c:pt idx="1">
                  <c:v>Medical</c:v>
                </c:pt>
                <c:pt idx="2">
                  <c:v>Pharmacy</c:v>
                </c:pt>
                <c:pt idx="3">
                  <c:v>Nursing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5.4</c:v>
                </c:pt>
                <c:pt idx="1">
                  <c:v>5.0999999999999996</c:v>
                </c:pt>
                <c:pt idx="2">
                  <c:v>10.5</c:v>
                </c:pt>
                <c:pt idx="3">
                  <c:v>3.2</c:v>
                </c:pt>
              </c:numCache>
            </c:numRef>
          </c:val>
        </c:ser>
        <c:shape val="cylinder"/>
        <c:axId val="73630464"/>
        <c:axId val="73632000"/>
        <c:axId val="0"/>
      </c:bar3DChart>
      <c:catAx>
        <c:axId val="7363046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3632000"/>
        <c:crosses val="autoZero"/>
        <c:auto val="1"/>
        <c:lblAlgn val="ctr"/>
        <c:lblOffset val="100"/>
      </c:catAx>
      <c:valAx>
        <c:axId val="73632000"/>
        <c:scaling>
          <c:orientation val="minMax"/>
        </c:scaling>
        <c:axPos val="l"/>
        <c:numFmt formatCode="General" sourceLinked="1"/>
        <c:tickLblPos val="nextTo"/>
        <c:crossAx val="73630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Dental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Serve as role model</c:v>
                </c:pt>
                <c:pt idx="1">
                  <c:v>Have role in gving advice on smoking cessation</c:v>
                </c:pt>
                <c:pt idx="2">
                  <c:v>Received formal training in smoking cessation approaches</c:v>
                </c:pt>
                <c:pt idx="3">
                  <c:v>Should get specific training on cessation techniques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84.6</c:v>
                </c:pt>
                <c:pt idx="1">
                  <c:v>95.7</c:v>
                </c:pt>
                <c:pt idx="2">
                  <c:v>32.9</c:v>
                </c:pt>
                <c:pt idx="3">
                  <c:v>89.1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Medical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Serve as role model</c:v>
                </c:pt>
                <c:pt idx="1">
                  <c:v>Have role in gving advice on smoking cessation</c:v>
                </c:pt>
                <c:pt idx="2">
                  <c:v>Received formal training in smoking cessation approaches</c:v>
                </c:pt>
                <c:pt idx="3">
                  <c:v>Should get specific training on cessation techniques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80.8</c:v>
                </c:pt>
                <c:pt idx="1">
                  <c:v>97.3</c:v>
                </c:pt>
                <c:pt idx="2">
                  <c:v>23.3</c:v>
                </c:pt>
                <c:pt idx="3">
                  <c:v>94.8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Serve as role model</c:v>
                </c:pt>
                <c:pt idx="1">
                  <c:v>Have role in gving advice on smoking cessation</c:v>
                </c:pt>
                <c:pt idx="2">
                  <c:v>Received formal training in smoking cessation approaches</c:v>
                </c:pt>
                <c:pt idx="3">
                  <c:v>Should get specific training on cessation techniques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73.5</c:v>
                </c:pt>
                <c:pt idx="1">
                  <c:v>89.2</c:v>
                </c:pt>
                <c:pt idx="2">
                  <c:v>24.9</c:v>
                </c:pt>
                <c:pt idx="3">
                  <c:v>84.6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Nursing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Serve as role model</c:v>
                </c:pt>
                <c:pt idx="1">
                  <c:v>Have role in gving advice on smoking cessation</c:v>
                </c:pt>
                <c:pt idx="2">
                  <c:v>Received formal training in smoking cessation approaches</c:v>
                </c:pt>
                <c:pt idx="3">
                  <c:v>Should get specific training on cessation techniques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76.2</c:v>
                </c:pt>
                <c:pt idx="1">
                  <c:v>98</c:v>
                </c:pt>
                <c:pt idx="2">
                  <c:v>15.8</c:v>
                </c:pt>
                <c:pt idx="3">
                  <c:v>96.8</c:v>
                </c:pt>
              </c:numCache>
            </c:numRef>
          </c:val>
        </c:ser>
        <c:axId val="76332032"/>
        <c:axId val="76333824"/>
      </c:barChart>
      <c:catAx>
        <c:axId val="7633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6333824"/>
        <c:crosses val="autoZero"/>
        <c:auto val="1"/>
        <c:lblAlgn val="ctr"/>
        <c:lblOffset val="100"/>
      </c:catAx>
      <c:valAx>
        <c:axId val="76333824"/>
        <c:scaling>
          <c:orientation val="minMax"/>
        </c:scaling>
        <c:axPos val="l"/>
        <c:numFmt formatCode="General" sourceLinked="1"/>
        <c:tickLblPos val="nextTo"/>
        <c:crossAx val="76332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22DA-7BDD-46B3-ABDB-AA0C29B105C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4DBD4-6262-402C-A763-6D335316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866888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Health Professional Students Survey (GHPSS) Nepal 2011</a:t>
            </a:r>
            <a:endParaRPr lang="en-US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Pharmacy</a:t>
            </a:r>
          </a:p>
          <a:p>
            <a:pPr algn="just"/>
            <a:r>
              <a:rPr lang="en-US" sz="2800" b="1" dirty="0" smtClean="0"/>
              <a:t>58.1% were exposed to second hand smoke at home</a:t>
            </a:r>
          </a:p>
          <a:p>
            <a:pPr algn="just"/>
            <a:r>
              <a:rPr lang="en-US" sz="2800" b="1" dirty="0" smtClean="0"/>
              <a:t>67% were exposed to second hand smoke in enclosed public places</a:t>
            </a:r>
          </a:p>
          <a:p>
            <a:pPr algn="just"/>
            <a:r>
              <a:rPr lang="en-US" sz="2800" b="1" dirty="0" smtClean="0"/>
              <a:t>23% reported their schools had a ban on smoking in school buildings </a:t>
            </a:r>
          </a:p>
          <a:p>
            <a:pPr algn="just"/>
            <a:r>
              <a:rPr lang="en-US" sz="2800" b="1" dirty="0" smtClean="0"/>
              <a:t>66.3% reported their schools enforced the ban on smoking in school buildings</a:t>
            </a:r>
          </a:p>
          <a:p>
            <a:pPr algn="just"/>
            <a:r>
              <a:rPr lang="en-US" sz="2800" b="1" dirty="0" smtClean="0"/>
              <a:t>64.3% of current smokers wanted to stop smoking</a:t>
            </a:r>
          </a:p>
          <a:p>
            <a:pPr algn="just"/>
            <a:r>
              <a:rPr lang="en-US" sz="2800" b="1" dirty="0" smtClean="0"/>
              <a:t>46.6% of current smokers ever received help/advice to stop smoking cigarettes</a:t>
            </a:r>
          </a:p>
          <a:p>
            <a:pPr algn="just"/>
            <a:r>
              <a:rPr lang="en-US" sz="2800" b="1" dirty="0" smtClean="0"/>
              <a:t>77.9% were taught about the dangers of smoking during pharmacy school training</a:t>
            </a:r>
          </a:p>
          <a:p>
            <a:pPr algn="just"/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Exposure to SHS,  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Nursing</a:t>
            </a:r>
          </a:p>
          <a:p>
            <a:pPr algn="just"/>
            <a:r>
              <a:rPr lang="en-US" sz="2800" b="1" dirty="0" smtClean="0"/>
              <a:t>30.9% were exposed to second hand smoke at home</a:t>
            </a:r>
          </a:p>
          <a:p>
            <a:pPr algn="just"/>
            <a:r>
              <a:rPr lang="en-US" sz="2800" b="1" dirty="0" smtClean="0"/>
              <a:t>45.5% were exposed to second hand smoke in enclosed public places</a:t>
            </a:r>
          </a:p>
          <a:p>
            <a:pPr algn="just"/>
            <a:r>
              <a:rPr lang="en-US" sz="2800" b="1" dirty="0" smtClean="0"/>
              <a:t>25.5% reported their schools had a ban on smoking in school buildings </a:t>
            </a:r>
          </a:p>
          <a:p>
            <a:pPr algn="just"/>
            <a:r>
              <a:rPr lang="en-US" sz="2800" b="1" dirty="0" smtClean="0"/>
              <a:t>73.9% reported their schools enforced the ban on smoking in school buildings</a:t>
            </a:r>
          </a:p>
          <a:p>
            <a:pPr algn="just"/>
            <a:r>
              <a:rPr lang="en-US" sz="2800" b="1" dirty="0" smtClean="0"/>
              <a:t>91.3% of current smokers wanted to stop smoking</a:t>
            </a:r>
          </a:p>
          <a:p>
            <a:pPr algn="just"/>
            <a:r>
              <a:rPr lang="en-US" sz="2800" b="1" dirty="0" smtClean="0"/>
              <a:t>90% of current smokers ever received help/advice to stop smoking cigarettes</a:t>
            </a:r>
          </a:p>
          <a:p>
            <a:pPr algn="just"/>
            <a:r>
              <a:rPr lang="en-US" sz="2800" b="1" dirty="0" smtClean="0"/>
              <a:t>92.3% were taught about the dangers of smoking during nursing  school training</a:t>
            </a:r>
          </a:p>
          <a:p>
            <a:pPr algn="just"/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Exposure to SHS 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Role Model and Cessation Training</a:t>
            </a:r>
            <a:endParaRPr lang="en-US" sz="3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B050"/>
                </a:solidFill>
              </a:rPr>
              <a:t>Conclusion and Recommendations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>
            <a:noAutofit/>
          </a:bodyPr>
          <a:lstStyle/>
          <a:p>
            <a:pPr marL="381000" lvl="0" indent="-381000" algn="just">
              <a:lnSpc>
                <a:spcPct val="80000"/>
              </a:lnSpc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Tobacco Control Interventions such as media campaigns, interaction programs etc. must be conducted to decrease tobacco use among youth</a:t>
            </a:r>
          </a:p>
          <a:p>
            <a:pPr marL="381000" indent="-381000" algn="just">
              <a:lnSpc>
                <a:spcPct val="80000"/>
              </a:lnSpc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Effective and comprehensive tobacco cessation programs need to be formulated to prevent tobacco use and assist students, school personnel and the public in quitting tobacco use.</a:t>
            </a:r>
          </a:p>
          <a:p>
            <a:pPr marL="381000" indent="-381000" algn="just">
              <a:lnSpc>
                <a:spcPct val="80000"/>
              </a:lnSpc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Strong and strict implementation of the tobacco control law to ban tobacco use in school premises and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banning all forms of advertisements of tobacco products 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marL="381000" indent="-381000" eaLnBrk="1" hangingPunct="1">
              <a:lnSpc>
                <a:spcPct val="80000"/>
              </a:lnSpc>
            </a:pPr>
            <a:endParaRPr lang="en-US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err="1" smtClean="0">
                <a:solidFill>
                  <a:srgbClr val="00B050"/>
                </a:solidFill>
              </a:rPr>
              <a:t>Contd</a:t>
            </a:r>
            <a:r>
              <a:rPr lang="en-US" sz="4400" b="1" dirty="0" smtClean="0">
                <a:solidFill>
                  <a:srgbClr val="00B050"/>
                </a:solidFill>
              </a:rPr>
              <a:t>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4953000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80000"/>
              </a:lnSpc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Extra-curricular, non-class room program activities should be geared up towards tobacco control.</a:t>
            </a:r>
            <a:endParaRPr lang="en-US" sz="3600" b="1" dirty="0" smtClean="0">
              <a:latin typeface="+mj-lt"/>
            </a:endParaRPr>
          </a:p>
          <a:p>
            <a:pPr marL="381000" indent="-381000" algn="just">
              <a:lnSpc>
                <a:spcPct val="80000"/>
              </a:lnSpc>
            </a:pPr>
            <a:r>
              <a:rPr lang="en-US" sz="3600" b="1" dirty="0" smtClean="0">
                <a:latin typeface="+mj-lt"/>
              </a:rPr>
              <a:t>School personnel should be trained on the prevention of tobacco use among youth.  </a:t>
            </a:r>
          </a:p>
          <a:p>
            <a:pPr marL="381000" lvl="0" indent="-381000" algn="just">
              <a:lnSpc>
                <a:spcPct val="80000"/>
              </a:lnSpc>
            </a:pPr>
            <a:r>
              <a:rPr lang="en-US" sz="3600" b="1" dirty="0" smtClean="0">
                <a:latin typeface="+mj-lt"/>
              </a:rPr>
              <a:t>School rules and policies should be framed for the prevention and control of tobacco use</a:t>
            </a:r>
            <a:endParaRPr lang="en-GB" sz="3600" b="1" dirty="0" smtClean="0">
              <a:latin typeface="+mj-lt"/>
            </a:endParaRPr>
          </a:p>
          <a:p>
            <a:r>
              <a:rPr lang="en-US" sz="3600" b="1" dirty="0" smtClean="0">
                <a:latin typeface="+mj-lt"/>
              </a:rPr>
              <a:t>Smoking bans should be instituted on all health professions schools.</a:t>
            </a:r>
          </a:p>
          <a:p>
            <a:pPr algn="just"/>
            <a:r>
              <a:rPr lang="en-US" sz="3600" b="1" dirty="0" smtClean="0"/>
              <a:t>Health care workers should be trained well with counseling skills. </a:t>
            </a:r>
          </a:p>
          <a:p>
            <a:pPr lvl="0"/>
            <a:endParaRPr lang="en-US" sz="4000" b="1" dirty="0" smtClean="0"/>
          </a:p>
          <a:p>
            <a:pPr eaLnBrk="1" hangingPunct="1"/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8707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err="1" smtClean="0">
                <a:solidFill>
                  <a:srgbClr val="00B050"/>
                </a:solidFill>
              </a:rPr>
              <a:t>Contd</a:t>
            </a:r>
            <a:r>
              <a:rPr lang="en-US" sz="4400" b="1" dirty="0" smtClean="0">
                <a:solidFill>
                  <a:srgbClr val="00B050"/>
                </a:solidFill>
              </a:rPr>
              <a:t>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9530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Quit lines should be developed to support tobacco users interested in quitting. </a:t>
            </a:r>
          </a:p>
          <a:p>
            <a:pPr algn="just"/>
            <a:r>
              <a:rPr lang="en-US" sz="3600" b="1" dirty="0" smtClean="0"/>
              <a:t>Tobacco cessation counseling and tobacco control related information should be included in health professional student curricula.</a:t>
            </a:r>
          </a:p>
          <a:p>
            <a:pPr lvl="0" algn="just"/>
            <a:r>
              <a:rPr lang="en-GB" sz="3600" b="1" dirty="0" smtClean="0"/>
              <a:t>Nongovernmental organizations could play a vital role as a resource for youth interested in quitting. They should be involved in such activities.</a:t>
            </a:r>
            <a:endParaRPr lang="en-US" sz="3600" b="1" dirty="0" smtClean="0"/>
          </a:p>
          <a:p>
            <a:pPr algn="just"/>
            <a:endParaRPr lang="en-US" sz="3600" b="1" dirty="0" smtClean="0"/>
          </a:p>
          <a:p>
            <a:pPr lvl="0"/>
            <a:endParaRPr lang="en-US" sz="4000" b="1" dirty="0" smtClean="0"/>
          </a:p>
          <a:p>
            <a:pPr lvl="0"/>
            <a:endParaRPr lang="en-US" sz="4000" b="1" dirty="0" smtClean="0"/>
          </a:p>
          <a:p>
            <a:pPr eaLnBrk="1" hangingPunct="1"/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6"/>
          <p:cNvSpPr>
            <a:spLocks noChangeArrowheads="1" noChangeShapeType="1" noTextEdit="1"/>
          </p:cNvSpPr>
          <p:nvPr/>
        </p:nvSpPr>
        <p:spPr bwMode="auto">
          <a:xfrm>
            <a:off x="1676400" y="1295400"/>
            <a:ext cx="5867400" cy="3657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68707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b="1" dirty="0" smtClean="0">
                <a:solidFill>
                  <a:srgbClr val="00B050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47244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sz="4000" b="1" dirty="0" smtClean="0"/>
              <a:t>GHPSS Nepal 2011 was conducted among third-year students in the faculty of Dentistry, Medicine, Nursing and Pharmacy in schools of Nepal in 2011.</a:t>
            </a:r>
          </a:p>
          <a:p>
            <a:pPr algn="just">
              <a:lnSpc>
                <a:spcPct val="90000"/>
              </a:lnSpc>
            </a:pPr>
            <a:r>
              <a:rPr lang="en-US" sz="4000" b="1" dirty="0"/>
              <a:t>Overall school's response rate was 96.77% and student's response rate was 71.83%. 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Objective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 marL="0" indent="4763" algn="just">
              <a:buNone/>
            </a:pPr>
            <a:r>
              <a:rPr lang="en-US" sz="3600" b="1" dirty="0" smtClean="0"/>
              <a:t>To examine tobacco use prevalence and tobacco cessation training among students pursuing advanced degrees in health professions (Dentistry, Medical, Pharmacy and Nursing) in Nepal.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685800"/>
          </a:xfrm>
        </p:spPr>
        <p:txBody>
          <a:bodyPr>
            <a:normAutofit fontScale="90000"/>
          </a:bodyPr>
          <a:lstStyle/>
          <a:p>
            <a:pPr algn="just"/>
            <a:r>
              <a:rPr lang="x-none" sz="3600" b="1">
                <a:solidFill>
                  <a:srgbClr val="00B050"/>
                </a:solidFill>
              </a:rPr>
              <a:t>Overall Response Rates of </a:t>
            </a:r>
            <a:r>
              <a:rPr lang="en-US" sz="3600" b="1" dirty="0" smtClean="0">
                <a:solidFill>
                  <a:srgbClr val="00B050"/>
                </a:solidFill>
              </a:rPr>
              <a:t>Schools</a:t>
            </a:r>
            <a:r>
              <a:rPr lang="x-none" sz="3600" b="1" smtClean="0">
                <a:solidFill>
                  <a:srgbClr val="00B050"/>
                </a:solidFill>
              </a:rPr>
              <a:t> </a:t>
            </a:r>
            <a:r>
              <a:rPr lang="x-none" sz="3600" b="1">
                <a:solidFill>
                  <a:srgbClr val="00B050"/>
                </a:solidFill>
              </a:rPr>
              <a:t>and </a:t>
            </a:r>
            <a:r>
              <a:rPr lang="x-none" sz="3600" b="1" smtClean="0">
                <a:solidFill>
                  <a:srgbClr val="00B050"/>
                </a:solidFill>
              </a:rPr>
              <a:t>Students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1" cy="571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95400"/>
                <a:gridCol w="1524000"/>
                <a:gridCol w="1447800"/>
                <a:gridCol w="1676401"/>
              </a:tblGrid>
              <a:tr h="941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Dental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Medical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Nursing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Pharmacy</a:t>
                      </a:r>
                    </a:p>
                  </a:txBody>
                  <a:tcPr marL="68580" marR="68580" marT="0" marB="0" anchor="ctr"/>
                </a:tc>
              </a:tr>
              <a:tr h="862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Schools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91.6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8432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Schools (n)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10197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Students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83.9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66.4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86.7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82.3</a:t>
                      </a:r>
                    </a:p>
                  </a:txBody>
                  <a:tcPr marL="68580" marR="68580" marT="0" marB="0" anchor="ctr"/>
                </a:tc>
              </a:tr>
              <a:tr h="8463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Students (n)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751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 smtClean="0">
                          <a:latin typeface="+mj-lt"/>
                          <a:ea typeface="Times New Roman"/>
                          <a:cs typeface="Times New Roman"/>
                        </a:rPr>
                        <a:t>135</a:t>
                      </a:r>
                      <a:endParaRPr lang="en-US" sz="2800" b="1" i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89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Overall response rate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83.9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60.9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86.7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+mj-lt"/>
                          <a:ea typeface="Times New Roman"/>
                          <a:cs typeface="Times New Roman"/>
                        </a:rPr>
                        <a:t>82.3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39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B050"/>
                </a:solidFill>
              </a:rPr>
              <a:t>Survey Areas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Autofit/>
          </a:bodyPr>
          <a:lstStyle/>
          <a:p>
            <a:pPr marL="0" indent="0" algn="just">
              <a:buFontTx/>
              <a:buNone/>
              <a:defRPr/>
            </a:pPr>
            <a:r>
              <a:rPr lang="en-US" b="1" dirty="0"/>
              <a:t>The GHPSS uses a core questionnaire </a:t>
            </a:r>
            <a:r>
              <a:rPr lang="en-US" b="1" dirty="0" smtClean="0"/>
              <a:t>on:</a:t>
            </a:r>
          </a:p>
          <a:p>
            <a:pPr marL="0" indent="0" algn="just">
              <a:defRPr/>
            </a:pPr>
            <a:r>
              <a:rPr lang="en-US" b="1" dirty="0"/>
              <a:t> Demographics, </a:t>
            </a:r>
            <a:endParaRPr lang="en-US" b="1" dirty="0" smtClean="0"/>
          </a:p>
          <a:p>
            <a:pPr marL="0" indent="0" algn="just">
              <a:defRPr/>
            </a:pPr>
            <a:r>
              <a:rPr lang="en-US" b="1" dirty="0"/>
              <a:t> </a:t>
            </a:r>
            <a:r>
              <a:rPr lang="en-US" b="1" dirty="0" smtClean="0"/>
              <a:t>Prevalence </a:t>
            </a:r>
            <a:r>
              <a:rPr lang="en-US" b="1" dirty="0"/>
              <a:t>of cigarette smoking and use of other tobacco products, </a:t>
            </a:r>
            <a:endParaRPr lang="en-US" b="1" dirty="0" smtClean="0"/>
          </a:p>
          <a:p>
            <a:pPr marL="0" indent="0" algn="just">
              <a:defRPr/>
            </a:pPr>
            <a:r>
              <a:rPr lang="en-US" b="1" dirty="0"/>
              <a:t> </a:t>
            </a:r>
            <a:r>
              <a:rPr lang="en-US" b="1" dirty="0" smtClean="0"/>
              <a:t>Knowledge and attitude towards tobacco use</a:t>
            </a:r>
            <a:endParaRPr lang="en-US" b="1" dirty="0"/>
          </a:p>
          <a:p>
            <a:pPr marL="0" indent="0" algn="just">
              <a:defRPr/>
            </a:pPr>
            <a:r>
              <a:rPr lang="en-US" b="1" dirty="0"/>
              <a:t> Exposure to secondhand smoke (SHS), </a:t>
            </a:r>
          </a:p>
          <a:p>
            <a:pPr marL="0" indent="0" algn="just">
              <a:defRPr/>
            </a:pPr>
            <a:r>
              <a:rPr lang="en-US" b="1" dirty="0"/>
              <a:t> Desire to quit smoking, and </a:t>
            </a:r>
          </a:p>
          <a:p>
            <a:pPr marL="0" indent="0" algn="just">
              <a:defRPr/>
            </a:pPr>
            <a:r>
              <a:rPr lang="en-US" b="1" dirty="0"/>
              <a:t> Training received to provide patient counseling on cessation techniques.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Current Cigarette Smokers</a:t>
            </a:r>
            <a:endParaRPr lang="en-US" sz="4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Current Users of any form of tobacco other than cigarettes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066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Exposure to </a:t>
            </a:r>
            <a:r>
              <a:rPr lang="en-US" sz="4000" b="1" dirty="0" smtClean="0">
                <a:solidFill>
                  <a:srgbClr val="00B050"/>
                </a:solidFill>
              </a:rPr>
              <a:t>second Hand Smoke (</a:t>
            </a:r>
            <a:r>
              <a:rPr lang="en-US" sz="2800" b="1" dirty="0" smtClean="0">
                <a:solidFill>
                  <a:srgbClr val="00B050"/>
                </a:solidFill>
              </a:rPr>
              <a:t>SHS</a:t>
            </a:r>
            <a:r>
              <a:rPr lang="en-US" sz="4000" b="1" dirty="0" smtClean="0">
                <a:solidFill>
                  <a:srgbClr val="00B050"/>
                </a:solidFill>
              </a:rPr>
              <a:t>)  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Dentistry</a:t>
            </a:r>
          </a:p>
          <a:p>
            <a:pPr algn="just"/>
            <a:r>
              <a:rPr lang="en-US" sz="2400" b="1" dirty="0" smtClean="0"/>
              <a:t>53% were exposed to second hand smoke at home</a:t>
            </a:r>
          </a:p>
          <a:p>
            <a:pPr algn="just"/>
            <a:r>
              <a:rPr lang="en-US" sz="2400" b="1" dirty="0" smtClean="0"/>
              <a:t>57.1% were exposed to second hand smoke in enclosed public places</a:t>
            </a:r>
          </a:p>
          <a:p>
            <a:pPr algn="just"/>
            <a:r>
              <a:rPr lang="en-US" sz="2400" b="1" dirty="0" smtClean="0"/>
              <a:t>18.4% reported their schools had a ban on smoking in school buildings </a:t>
            </a:r>
          </a:p>
          <a:p>
            <a:pPr algn="just"/>
            <a:r>
              <a:rPr lang="en-US" sz="2400" b="1" dirty="0" smtClean="0"/>
              <a:t>77.8% reported their schools enforced the ban on smoking in school buildings</a:t>
            </a:r>
          </a:p>
          <a:p>
            <a:pPr algn="just"/>
            <a:r>
              <a:rPr lang="en-US" sz="2400" b="1" dirty="0" smtClean="0"/>
              <a:t>90% of current smokers wanted to stop smoking</a:t>
            </a:r>
          </a:p>
          <a:p>
            <a:pPr algn="just"/>
            <a:r>
              <a:rPr lang="en-US" sz="2400" b="1" dirty="0" smtClean="0"/>
              <a:t>47.7% of current smokers ever received help/advice to stop smoking cigarettes</a:t>
            </a:r>
          </a:p>
          <a:p>
            <a:pPr algn="just"/>
            <a:r>
              <a:rPr lang="en-US" sz="2400" b="1" dirty="0" smtClean="0"/>
              <a:t>98.1% were taught about the dangers of smoking during dental school training</a:t>
            </a:r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Medical</a:t>
            </a:r>
          </a:p>
          <a:p>
            <a:pPr algn="just"/>
            <a:r>
              <a:rPr lang="en-US" sz="2800" b="1" dirty="0" smtClean="0"/>
              <a:t>47.8% were exposed to second hand smoke at home</a:t>
            </a:r>
          </a:p>
          <a:p>
            <a:pPr algn="just"/>
            <a:r>
              <a:rPr lang="en-US" sz="2800" b="1" dirty="0" smtClean="0"/>
              <a:t>62.7% were exposed to second hand smoke in enclosed public places</a:t>
            </a:r>
          </a:p>
          <a:p>
            <a:pPr algn="just"/>
            <a:r>
              <a:rPr lang="en-US" sz="2800" b="1" dirty="0" smtClean="0"/>
              <a:t>31.5% reported their schools had a ban on smoking in school buildings </a:t>
            </a:r>
          </a:p>
          <a:p>
            <a:pPr algn="just"/>
            <a:r>
              <a:rPr lang="en-US" sz="2800" b="1" dirty="0" smtClean="0"/>
              <a:t>65.6% reported their schools enforced the ban on smoking in school buildings</a:t>
            </a:r>
          </a:p>
          <a:p>
            <a:pPr algn="just"/>
            <a:r>
              <a:rPr lang="en-US" sz="2800" b="1" dirty="0" smtClean="0"/>
              <a:t>74.3% of current smokers wanted to stop smoking</a:t>
            </a:r>
          </a:p>
          <a:p>
            <a:pPr algn="just"/>
            <a:r>
              <a:rPr lang="en-US" sz="2800" b="1" dirty="0" smtClean="0"/>
              <a:t>51.7% of current smokers ever received help/advice to stop smoking cigarettes</a:t>
            </a:r>
          </a:p>
          <a:p>
            <a:pPr algn="just"/>
            <a:r>
              <a:rPr lang="en-US" sz="2800" b="1" dirty="0" smtClean="0"/>
              <a:t>94% were taught about the dangers of smoking during medical school training</a:t>
            </a:r>
          </a:p>
          <a:p>
            <a:pPr algn="just"/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Exposure to SHS,  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758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Introduction</vt:lpstr>
      <vt:lpstr>Objective</vt:lpstr>
      <vt:lpstr>Overall Response Rates of Schools and Students  </vt:lpstr>
      <vt:lpstr>Survey Areas </vt:lpstr>
      <vt:lpstr>Current Cigarette Smokers</vt:lpstr>
      <vt:lpstr>Current Users of any form of tobacco other than cigarettes</vt:lpstr>
      <vt:lpstr>Exposure to second Hand Smoke (SHS)   </vt:lpstr>
      <vt:lpstr>Exposure to SHS,   </vt:lpstr>
      <vt:lpstr>Exposure to SHS,   </vt:lpstr>
      <vt:lpstr>Exposure to SHS  </vt:lpstr>
      <vt:lpstr>Role Model and Cessation Training</vt:lpstr>
      <vt:lpstr>Conclusion and Recommendations</vt:lpstr>
      <vt:lpstr>Contd…</vt:lpstr>
      <vt:lpstr>Contd…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Youth Tobacco Survey and Global School Personnel Survey Nepal 2011</dc:title>
  <dc:creator>anitabindu</dc:creator>
  <cp:lastModifiedBy>Administrator</cp:lastModifiedBy>
  <cp:revision>412</cp:revision>
  <dcterms:created xsi:type="dcterms:W3CDTF">2006-08-16T00:00:00Z</dcterms:created>
  <dcterms:modified xsi:type="dcterms:W3CDTF">2013-08-11T07:43:24Z</dcterms:modified>
</cp:coreProperties>
</file>